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6" r:id="rId1"/>
  </p:sldMasterIdLst>
  <p:notesMasterIdLst>
    <p:notesMasterId r:id="rId36"/>
  </p:notesMasterIdLst>
  <p:sldIdLst>
    <p:sldId id="257" r:id="rId2"/>
    <p:sldId id="258" r:id="rId3"/>
    <p:sldId id="270" r:id="rId4"/>
    <p:sldId id="271" r:id="rId5"/>
    <p:sldId id="272" r:id="rId6"/>
    <p:sldId id="282" r:id="rId7"/>
    <p:sldId id="287" r:id="rId8"/>
    <p:sldId id="289" r:id="rId9"/>
    <p:sldId id="259" r:id="rId10"/>
    <p:sldId id="269" r:id="rId11"/>
    <p:sldId id="274" r:id="rId12"/>
    <p:sldId id="275" r:id="rId13"/>
    <p:sldId id="276" r:id="rId14"/>
    <p:sldId id="277" r:id="rId15"/>
    <p:sldId id="278" r:id="rId16"/>
    <p:sldId id="279" r:id="rId17"/>
    <p:sldId id="284" r:id="rId18"/>
    <p:sldId id="268" r:id="rId19"/>
    <p:sldId id="286" r:id="rId20"/>
    <p:sldId id="280" r:id="rId21"/>
    <p:sldId id="291" r:id="rId22"/>
    <p:sldId id="263" r:id="rId23"/>
    <p:sldId id="266" r:id="rId24"/>
    <p:sldId id="283" r:id="rId25"/>
    <p:sldId id="290" r:id="rId26"/>
    <p:sldId id="261" r:id="rId27"/>
    <p:sldId id="292" r:id="rId28"/>
    <p:sldId id="288" r:id="rId29"/>
    <p:sldId id="267" r:id="rId30"/>
    <p:sldId id="262" r:id="rId31"/>
    <p:sldId id="265" r:id="rId32"/>
    <p:sldId id="285" r:id="rId33"/>
    <p:sldId id="273" r:id="rId34"/>
    <p:sldId id="281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60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DCB784-E46A-4200-B62B-8738EA938DF7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BA4AE7-1C43-4498-AA71-1D1CC1DCE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172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8AF66-D2AB-4BE0-B654-4FB3F84130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383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8AF66-D2AB-4BE0-B654-4FB3F84130B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143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8AF66-D2AB-4BE0-B654-4FB3F84130B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37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8AF66-D2AB-4BE0-B654-4FB3F84130B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2902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8AF66-D2AB-4BE0-B654-4FB3F84130B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1648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8AF66-D2AB-4BE0-B654-4FB3F84130B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0037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8AF66-D2AB-4BE0-B654-4FB3F84130B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9380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8AF66-D2AB-4BE0-B654-4FB3F84130B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315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8AF66-D2AB-4BE0-B654-4FB3F84130B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9590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8AF66-D2AB-4BE0-B654-4FB3F84130B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422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8AF66-D2AB-4BE0-B654-4FB3F84130B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941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8AF66-D2AB-4BE0-B654-4FB3F84130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84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8AF66-D2AB-4BE0-B654-4FB3F84130B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4353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8AF66-D2AB-4BE0-B654-4FB3F84130B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1247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8AF66-D2AB-4BE0-B654-4FB3F84130B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997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8AF66-D2AB-4BE0-B654-4FB3F84130B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5844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8AF66-D2AB-4BE0-B654-4FB3F84130B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225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8AF66-D2AB-4BE0-B654-4FB3F84130B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3109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8AF66-D2AB-4BE0-B654-4FB3F84130B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4354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8AF66-D2AB-4BE0-B654-4FB3F84130B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447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8AF66-D2AB-4BE0-B654-4FB3F84130B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454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8AF66-D2AB-4BE0-B654-4FB3F84130B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075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8AF66-D2AB-4BE0-B654-4FB3F84130B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0664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8AF66-D2AB-4BE0-B654-4FB3F84130B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2676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8AF66-D2AB-4BE0-B654-4FB3F84130B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8158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8AF66-D2AB-4BE0-B654-4FB3F84130B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574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8AF66-D2AB-4BE0-B654-4FB3F84130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992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8AF66-D2AB-4BE0-B654-4FB3F84130B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936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8AF66-D2AB-4BE0-B654-4FB3F84130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561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8AF66-D2AB-4BE0-B654-4FB3F84130B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369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8AF66-D2AB-4BE0-B654-4FB3F84130B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21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8AF66-D2AB-4BE0-B654-4FB3F84130B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74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86030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37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77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996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42961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858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481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228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13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421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536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193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git/pull/180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-scm.com/docs/git-push" TargetMode="External"/><Relationship Id="rId13" Type="http://schemas.openxmlformats.org/officeDocument/2006/relationships/hyperlink" Target="https://git-scm.com/docs/git-restore" TargetMode="External"/><Relationship Id="rId3" Type="http://schemas.openxmlformats.org/officeDocument/2006/relationships/hyperlink" Target="https://git-scm.com/docs/git-config" TargetMode="External"/><Relationship Id="rId7" Type="http://schemas.openxmlformats.org/officeDocument/2006/relationships/hyperlink" Target="https://git-scm.com/docs/git-fetch" TargetMode="External"/><Relationship Id="rId12" Type="http://schemas.openxmlformats.org/officeDocument/2006/relationships/hyperlink" Target="https://git-scm.com/docs/git-switch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-scm.com/docs/git-merge" TargetMode="External"/><Relationship Id="rId11" Type="http://schemas.openxmlformats.org/officeDocument/2006/relationships/hyperlink" Target="https://git-scm.com/docs/git-checkout" TargetMode="External"/><Relationship Id="rId5" Type="http://schemas.openxmlformats.org/officeDocument/2006/relationships/hyperlink" Target="https://git-scm.com/docs/git-rebase" TargetMode="External"/><Relationship Id="rId15" Type="http://schemas.openxmlformats.org/officeDocument/2006/relationships/hyperlink" Target="https://git-scm.com/docs/git-remote" TargetMode="External"/><Relationship Id="rId10" Type="http://schemas.openxmlformats.org/officeDocument/2006/relationships/hyperlink" Target="https://git-scm.com/docs/git-status" TargetMode="External"/><Relationship Id="rId4" Type="http://schemas.openxmlformats.org/officeDocument/2006/relationships/hyperlink" Target="https://git-scm.com/docs/git-log" TargetMode="External"/><Relationship Id="rId9" Type="http://schemas.openxmlformats.org/officeDocument/2006/relationships/hyperlink" Target="https://git-scm.com/docs/git-add" TargetMode="External"/><Relationship Id="rId14" Type="http://schemas.openxmlformats.org/officeDocument/2006/relationships/hyperlink" Target="https://git-scm.com/docs/git-diff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stackoverflow.com/questions/3689838/whats-the-difference-between-head-working-tree-and-index-in-git" TargetMode="External"/><Relationship Id="rId13" Type="http://schemas.openxmlformats.org/officeDocument/2006/relationships/hyperlink" Target="https://devblogs.microsoft.com/devops/super-charging-the-git-commit-graph-iv-bloom-filters/" TargetMode="External"/><Relationship Id="rId3" Type="http://schemas.openxmlformats.org/officeDocument/2006/relationships/hyperlink" Target="https://stolee.dev/docs/git.pptx" TargetMode="External"/><Relationship Id="rId7" Type="http://schemas.openxmlformats.org/officeDocument/2006/relationships/hyperlink" Target="https://docs.microsoft.com/en-us/azure/devops/repos/git/git-log-history-simplification?view=azure-devops" TargetMode="External"/><Relationship Id="rId12" Type="http://schemas.openxmlformats.org/officeDocument/2006/relationships/hyperlink" Target="https://devblogs.microsoft.com/devops/supercharging-the-git-commit-graph-iii-generation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evelosh.com/blog/2013/04/git-koans/" TargetMode="External"/><Relationship Id="rId11" Type="http://schemas.openxmlformats.org/officeDocument/2006/relationships/hyperlink" Target="https://devblogs.microsoft.com/devops/supercharging-the-git-commit-graph-ii-file-format/" TargetMode="External"/><Relationship Id="rId5" Type="http://schemas.openxmlformats.org/officeDocument/2006/relationships/hyperlink" Target="https://ohshitgit.com/" TargetMode="External"/><Relationship Id="rId10" Type="http://schemas.openxmlformats.org/officeDocument/2006/relationships/hyperlink" Target="https://devblogs.microsoft.com/devops/supercharging-the-git-commit-graph/" TargetMode="External"/><Relationship Id="rId4" Type="http://schemas.openxmlformats.org/officeDocument/2006/relationships/hyperlink" Target="https://git-scm.com/doc" TargetMode="External"/><Relationship Id="rId9" Type="http://schemas.openxmlformats.org/officeDocument/2006/relationships/hyperlink" Target="https://wyag.thb.lt/" TargetMode="External"/><Relationship Id="rId14" Type="http://schemas.openxmlformats.org/officeDocument/2006/relationships/hyperlink" Target="https://devblogs.microsoft.com/devops/exploring-new-frontiers-for-git-push-performance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icrosoft.com/university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icrosoft.com/university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-for-windows/git/releas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/gi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/gi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C21B1-F269-4542-8D50-33BFDDE879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Advanced Git</a:t>
            </a:r>
            <a:br>
              <a:rPr lang="en-US" b="1" dirty="0"/>
            </a:br>
            <a:r>
              <a:rPr lang="en-US" b="1" dirty="0"/>
              <a:t>for Beginners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86E137-2388-42CA-B0AE-05F4E656B8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cap="none" dirty="0"/>
              <a:t>Derrick Stolee	</a:t>
            </a:r>
          </a:p>
          <a:p>
            <a:r>
              <a:rPr lang="en-US" cap="none" dirty="0"/>
              <a:t>Microsoft</a:t>
            </a:r>
          </a:p>
          <a:p>
            <a:r>
              <a:rPr lang="en-US" cap="none" dirty="0"/>
              <a:t>@</a:t>
            </a:r>
            <a:r>
              <a:rPr lang="en-US" cap="none" dirty="0" err="1"/>
              <a:t>stolee</a:t>
            </a:r>
            <a:endParaRPr lang="en-US" cap="none" dirty="0"/>
          </a:p>
          <a:p>
            <a:r>
              <a:rPr lang="en-US" cap="none" dirty="0"/>
              <a:t>https://stolee.dev/docs/git.pptx</a:t>
            </a:r>
          </a:p>
        </p:txBody>
      </p:sp>
    </p:spTree>
    <p:extLst>
      <p:ext uri="{BB962C8B-B14F-4D97-AF65-F5344CB8AC3E}">
        <p14:creationId xmlns:p14="http://schemas.microsoft.com/office/powerpoint/2010/main" val="2842474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1A8B0-A825-4013-82AB-719179484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Object Model:</a:t>
            </a:r>
            <a:br>
              <a:rPr lang="en-US" dirty="0"/>
            </a:br>
            <a:r>
              <a:rPr lang="en-US" dirty="0"/>
              <a:t>Content-Addressable Data Store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B9277C6-3D90-42B8-A627-07198DBC9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object has a SHA-1 hash: 40 hex characters.</a:t>
            </a:r>
          </a:p>
          <a:p>
            <a:r>
              <a:rPr lang="en-US" dirty="0"/>
              <a:t>Given 40 hex characters, we can find the </a:t>
            </a:r>
            <a:r>
              <a:rPr lang="en-US" b="1" dirty="0"/>
              <a:t>unique</a:t>
            </a:r>
            <a:r>
              <a:rPr lang="en-US" dirty="0"/>
              <a:t> object with that hash.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B192F5-859A-40C5-83FB-258CB5D73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2854821"/>
            <a:ext cx="7891849" cy="363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50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1A8B0-A825-4013-82AB-719179484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Object Model:</a:t>
            </a:r>
            <a:br>
              <a:rPr lang="en-US" dirty="0"/>
            </a:br>
            <a:r>
              <a:rPr lang="en-US" dirty="0"/>
              <a:t>Content-Addressable Data Store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40882FD-1962-42A7-B3A5-4A0BDCDCBB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6698" y="1669239"/>
            <a:ext cx="6960075" cy="50333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442EF0-7865-4370-AA0E-6C5EC533E7FD}"/>
              </a:ext>
            </a:extLst>
          </p:cNvPr>
          <p:cNvSpPr/>
          <p:nvPr/>
        </p:nvSpPr>
        <p:spPr>
          <a:xfrm>
            <a:off x="2976403" y="3037772"/>
            <a:ext cx="834620" cy="16692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32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1A8B0-A825-4013-82AB-719179484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Object Model: Blob (Block)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5DE68B-6F14-4EE1-8D80-3173072E5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blob</a:t>
            </a:r>
            <a:r>
              <a:rPr lang="en-US" dirty="0"/>
              <a:t> contains file </a:t>
            </a:r>
            <a:r>
              <a:rPr lang="en-US" i="1" dirty="0"/>
              <a:t>contents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4D4F2E-3265-4919-8105-C81427215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2255699"/>
            <a:ext cx="6512415" cy="4119317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075C66E2-6F30-420D-9021-0D21AE32B6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57" t="90489"/>
          <a:stretch/>
        </p:blipFill>
        <p:spPr>
          <a:xfrm>
            <a:off x="7226921" y="1073626"/>
            <a:ext cx="576869" cy="6152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3F2AD6-16C6-4E0F-AEDA-C04F3A714438}"/>
              </a:ext>
            </a:extLst>
          </p:cNvPr>
          <p:cNvSpPr txBox="1"/>
          <p:nvPr/>
        </p:nvSpPr>
        <p:spPr>
          <a:xfrm>
            <a:off x="7774287" y="3429000"/>
            <a:ext cx="34339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Note:</a:t>
            </a:r>
            <a:r>
              <a:rPr lang="en-US" sz="2800" dirty="0"/>
              <a:t> the file </a:t>
            </a:r>
            <a:r>
              <a:rPr lang="en-US" sz="2800" i="1" dirty="0"/>
              <a:t>name</a:t>
            </a:r>
            <a:r>
              <a:rPr lang="en-US" sz="2800" dirty="0"/>
              <a:t> is</a:t>
            </a:r>
          </a:p>
          <a:p>
            <a:r>
              <a:rPr lang="en-US" sz="2800" dirty="0"/>
              <a:t>not part of the object!</a:t>
            </a:r>
          </a:p>
        </p:txBody>
      </p:sp>
    </p:spTree>
    <p:extLst>
      <p:ext uri="{BB962C8B-B14F-4D97-AF65-F5344CB8AC3E}">
        <p14:creationId xmlns:p14="http://schemas.microsoft.com/office/powerpoint/2010/main" val="81299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1A8B0-A825-4013-82AB-719179484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Object Model: Tree (Triangle)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5DE68B-6F14-4EE1-8D80-3173072E5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tree</a:t>
            </a:r>
            <a:r>
              <a:rPr lang="en-US" dirty="0"/>
              <a:t> contains folder </a:t>
            </a:r>
            <a:r>
              <a:rPr lang="en-US" i="1" dirty="0"/>
              <a:t>contents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075C66E2-6F30-420D-9021-0D21AE32B6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21" t="74040" r="86" b="9381"/>
          <a:stretch/>
        </p:blipFill>
        <p:spPr>
          <a:xfrm>
            <a:off x="7662041" y="924502"/>
            <a:ext cx="583183" cy="10724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C0F2E7-654A-48A2-B842-99A63479E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871" y="2208762"/>
            <a:ext cx="7162169" cy="442694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B389B74-6D9A-4212-801C-6C2B24723A1C}"/>
              </a:ext>
            </a:extLst>
          </p:cNvPr>
          <p:cNvSpPr/>
          <p:nvPr/>
        </p:nvSpPr>
        <p:spPr>
          <a:xfrm>
            <a:off x="6180083" y="2496207"/>
            <a:ext cx="2243957" cy="420413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60BAED-26F5-43A6-8506-6C2794A69208}"/>
              </a:ext>
            </a:extLst>
          </p:cNvPr>
          <p:cNvSpPr txBox="1"/>
          <p:nvPr/>
        </p:nvSpPr>
        <p:spPr>
          <a:xfrm>
            <a:off x="8534400" y="2453377"/>
            <a:ext cx="2353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Contains names of files</a:t>
            </a:r>
          </a:p>
          <a:p>
            <a:r>
              <a:rPr lang="en-US" dirty="0"/>
              <a:t>and folders inside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EB5F04-470E-4385-8BC2-722778F0720C}"/>
              </a:ext>
            </a:extLst>
          </p:cNvPr>
          <p:cNvSpPr txBox="1"/>
          <p:nvPr/>
        </p:nvSpPr>
        <p:spPr>
          <a:xfrm>
            <a:off x="8680531" y="3588494"/>
            <a:ext cx="2134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Contains blobs (files)</a:t>
            </a:r>
          </a:p>
          <a:p>
            <a:r>
              <a:rPr lang="en-US" dirty="0"/>
              <a:t>and trees (folders)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DAC9C5-5A45-4185-930D-979FDFA56B32}"/>
              </a:ext>
            </a:extLst>
          </p:cNvPr>
          <p:cNvSpPr/>
          <p:nvPr/>
        </p:nvSpPr>
        <p:spPr>
          <a:xfrm>
            <a:off x="1834055" y="2442616"/>
            <a:ext cx="500714" cy="420413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7A43E7-FC3A-4103-AF6E-1C4E58EE9316}"/>
              </a:ext>
            </a:extLst>
          </p:cNvPr>
          <p:cNvSpPr txBox="1"/>
          <p:nvPr/>
        </p:nvSpPr>
        <p:spPr>
          <a:xfrm>
            <a:off x="8643980" y="4676909"/>
            <a:ext cx="2265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Includes file </a:t>
            </a:r>
            <a:r>
              <a:rPr lang="en-US" i="1" dirty="0"/>
              <a:t>mode</a:t>
            </a:r>
          </a:p>
          <a:p>
            <a:r>
              <a:rPr lang="en-US" dirty="0"/>
              <a:t>(Unix file permissions)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0AAD5E-2728-4F89-BD86-A35F655396C8}"/>
              </a:ext>
            </a:extLst>
          </p:cNvPr>
          <p:cNvSpPr/>
          <p:nvPr/>
        </p:nvSpPr>
        <p:spPr>
          <a:xfrm>
            <a:off x="1205094" y="2574840"/>
            <a:ext cx="628960" cy="420413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9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0" grpId="0"/>
      <p:bldP spid="11" grpId="0" animBg="1"/>
      <p:bldP spid="12" grpId="0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1A8B0-A825-4013-82AB-719179484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Object Model: Tree (Triangle)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5DE68B-6F14-4EE1-8D80-3173072E5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tree</a:t>
            </a:r>
            <a:r>
              <a:rPr lang="en-US" dirty="0"/>
              <a:t> contains folder </a:t>
            </a:r>
            <a:r>
              <a:rPr lang="en-US" i="1" dirty="0"/>
              <a:t>contents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075C66E2-6F30-420D-9021-0D21AE32B6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21" t="74040" r="86" b="9381"/>
          <a:stretch/>
        </p:blipFill>
        <p:spPr>
          <a:xfrm>
            <a:off x="7662041" y="924502"/>
            <a:ext cx="583183" cy="1072464"/>
          </a:xfrm>
          <a:prstGeom prst="rect">
            <a:avLst/>
          </a:prstGeom>
        </p:spPr>
      </p:pic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id="{F3FF1050-1E5C-4DE8-BA57-BE114E885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427" y="2350267"/>
            <a:ext cx="4061985" cy="392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19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1A8B0-A825-4013-82AB-719179484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Object Model: Commit (Circle)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5DE68B-6F14-4EE1-8D80-3173072E5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commit contains many things:</a:t>
            </a:r>
          </a:p>
          <a:p>
            <a:pPr lvl="1"/>
            <a:r>
              <a:rPr lang="en-US" dirty="0"/>
              <a:t>A root </a:t>
            </a:r>
            <a:r>
              <a:rPr lang="en-US" b="1" dirty="0"/>
              <a:t>tree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 list of </a:t>
            </a:r>
            <a:r>
              <a:rPr lang="en-US" b="1" dirty="0"/>
              <a:t>parent commits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 commit message</a:t>
            </a:r>
          </a:p>
          <a:p>
            <a:pPr lvl="1"/>
            <a:r>
              <a:rPr lang="en-US" dirty="0"/>
              <a:t>An author name, email, time.</a:t>
            </a:r>
          </a:p>
          <a:p>
            <a:pPr lvl="1"/>
            <a:r>
              <a:rPr lang="en-US" dirty="0"/>
              <a:t>A committer name, email, time.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E14FAB-E9DD-4BD6-8F04-9256C7230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4004468"/>
            <a:ext cx="8490663" cy="24590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4F4B0A-469D-4B2E-BC6C-8625D7C14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4004468"/>
            <a:ext cx="8555162" cy="25669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F45D75-CFA0-4E22-987C-00E1C7AEA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0" y="4004468"/>
            <a:ext cx="8595360" cy="33551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F2C134-E703-4E11-85AC-FC9BA75FA2F4}"/>
              </a:ext>
            </a:extLst>
          </p:cNvPr>
          <p:cNvSpPr txBox="1"/>
          <p:nvPr/>
        </p:nvSpPr>
        <p:spPr>
          <a:xfrm>
            <a:off x="5933090" y="3026979"/>
            <a:ext cx="5617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git config –global user.name “My Name”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git config --global </a:t>
            </a:r>
            <a:r>
              <a:rPr lang="en-US" sz="1400" dirty="0" err="1">
                <a:latin typeface="Consolas" panose="020B0609020204030204" pitchFamily="49" charset="0"/>
              </a:rPr>
              <a:t>user.email</a:t>
            </a:r>
            <a:r>
              <a:rPr lang="en-US" sz="1400" dirty="0">
                <a:latin typeface="Consolas" panose="020B0609020204030204" pitchFamily="49" charset="0"/>
              </a:rPr>
              <a:t> me@place.com</a:t>
            </a:r>
          </a:p>
        </p:txBody>
      </p:sp>
    </p:spTree>
    <p:extLst>
      <p:ext uri="{BB962C8B-B14F-4D97-AF65-F5344CB8AC3E}">
        <p14:creationId xmlns:p14="http://schemas.microsoft.com/office/powerpoint/2010/main" val="339537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1A8B0-A825-4013-82AB-719179484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Object Model: Commit (Circle)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5DE68B-6F14-4EE1-8D80-3173072E5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commit contains many things:</a:t>
            </a:r>
          </a:p>
          <a:p>
            <a:pPr lvl="1"/>
            <a:r>
              <a:rPr lang="en-US" dirty="0"/>
              <a:t>A root </a:t>
            </a:r>
            <a:r>
              <a:rPr lang="en-US" b="1" dirty="0"/>
              <a:t>tree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 list of </a:t>
            </a:r>
            <a:r>
              <a:rPr lang="en-US" b="1" dirty="0"/>
              <a:t>parent commits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 commit message</a:t>
            </a:r>
          </a:p>
          <a:p>
            <a:pPr lvl="1"/>
            <a:r>
              <a:rPr lang="en-US" dirty="0"/>
              <a:t>An author name, email, time.</a:t>
            </a:r>
          </a:p>
          <a:p>
            <a:pPr lvl="1"/>
            <a:r>
              <a:rPr lang="en-US" dirty="0"/>
              <a:t>A committer name, email, time.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FF1050-1E5C-4DE8-BA57-BE114E8854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18516" y="1306562"/>
            <a:ext cx="4345686" cy="517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74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1A8B0-A825-4013-82AB-719179484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Object Model: Commit (Circle)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5DE68B-6F14-4EE1-8D80-3173072E5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commit contains many things:</a:t>
            </a:r>
          </a:p>
          <a:p>
            <a:pPr lvl="1"/>
            <a:r>
              <a:rPr lang="en-US" dirty="0"/>
              <a:t>A root </a:t>
            </a:r>
            <a:r>
              <a:rPr lang="en-US" b="1" dirty="0"/>
              <a:t>tree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 list of </a:t>
            </a:r>
            <a:r>
              <a:rPr lang="en-US" b="1" dirty="0"/>
              <a:t>parent commits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 commit message</a:t>
            </a:r>
          </a:p>
          <a:p>
            <a:pPr lvl="1"/>
            <a:r>
              <a:rPr lang="en-US" dirty="0"/>
              <a:t>An author name, email, time.</a:t>
            </a:r>
          </a:p>
          <a:p>
            <a:pPr lvl="1"/>
            <a:r>
              <a:rPr lang="en-US" dirty="0"/>
              <a:t>A committer name, email, time.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7AE087-C2E4-4AB0-9AE6-F3AA269E7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631" y="2252587"/>
            <a:ext cx="7546502" cy="440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70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1A8B0-A825-4013-82AB-719179484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5938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Object Model: Merkle Tree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A2F82E-3061-4D39-ADC5-C5D585E2D4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185" y="1846263"/>
            <a:ext cx="8225956" cy="4022725"/>
          </a:xfrm>
        </p:spPr>
      </p:pic>
    </p:spTree>
    <p:extLst>
      <p:ext uri="{BB962C8B-B14F-4D97-AF65-F5344CB8AC3E}">
        <p14:creationId xmlns:p14="http://schemas.microsoft.com/office/powerpoint/2010/main" val="258600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1A8B0-A825-4013-82AB-719179484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5938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IMPORTANT: Commits are NOT diffs!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A2F82E-3061-4D39-ADC5-C5D585E2D4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185" y="1846263"/>
            <a:ext cx="8225956" cy="4022725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166CB9-C128-4B72-AB68-006B8A644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570" y="1352218"/>
            <a:ext cx="10395683" cy="52296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423351-3AD0-40D0-BF37-79A9E1720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570" y="1352218"/>
            <a:ext cx="10392675" cy="627596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6456F2E-DE4F-45FC-ADCE-328348EF099B}"/>
              </a:ext>
            </a:extLst>
          </p:cNvPr>
          <p:cNvGrpSpPr/>
          <p:nvPr/>
        </p:nvGrpSpPr>
        <p:grpSpPr>
          <a:xfrm>
            <a:off x="8191735" y="1824036"/>
            <a:ext cx="3097510" cy="914400"/>
            <a:chOff x="8191735" y="1824036"/>
            <a:chExt cx="3097510" cy="914400"/>
          </a:xfrm>
        </p:grpSpPr>
        <p:pic>
          <p:nvPicPr>
            <p:cNvPr id="7" name="Graphic 6" descr="Warning">
              <a:extLst>
                <a:ext uri="{FF2B5EF4-FFF2-40B4-BE49-F238E27FC236}">
                  <a16:creationId xmlns:a16="http://schemas.microsoft.com/office/drawing/2014/main" id="{510ACCCC-EA94-4F13-B07C-D871DCB2E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91735" y="1824036"/>
              <a:ext cx="914400" cy="9144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FB85D7-0148-4925-8075-6ECB071401D3}"/>
                </a:ext>
              </a:extLst>
            </p:cNvPr>
            <p:cNvSpPr txBox="1"/>
            <p:nvPr/>
          </p:nvSpPr>
          <p:spPr>
            <a:xfrm>
              <a:off x="9007979" y="1958071"/>
              <a:ext cx="22812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File renames are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Detected dynamically!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04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1A8B0-A825-4013-82AB-719179484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About 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A7FCF1-FE5A-4517-A0C3-737DAB43B5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3" r="15572" b="2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6B4C21-5923-4D28-A685-A5311F466AC1}"/>
              </a:ext>
            </a:extLst>
          </p:cNvPr>
          <p:cNvSpPr txBox="1"/>
          <p:nvPr/>
        </p:nvSpPr>
        <p:spPr>
          <a:xfrm>
            <a:off x="5181601" y="2198914"/>
            <a:ext cx="6368142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Derrick Stolee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Software Engineer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Git Ecosystem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Git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Git for Windows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VFS for Git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2F18CE-2AFF-459E-8573-040A2D71FB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384"/>
          <a:stretch/>
        </p:blipFill>
        <p:spPr>
          <a:xfrm>
            <a:off x="7774868" y="2210970"/>
            <a:ext cx="3315574" cy="36701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5AE326-55EB-4BF6-841E-4AD25A9F117A}"/>
              </a:ext>
            </a:extLst>
          </p:cNvPr>
          <p:cNvSpPr txBox="1"/>
          <p:nvPr/>
        </p:nvSpPr>
        <p:spPr>
          <a:xfrm>
            <a:off x="6495178" y="5897938"/>
            <a:ext cx="3121525" cy="33575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dirty="0"/>
              <a:t>https://github.com/git/git/graphs/contributors</a:t>
            </a:r>
          </a:p>
        </p:txBody>
      </p:sp>
    </p:spTree>
    <p:extLst>
      <p:ext uri="{BB962C8B-B14F-4D97-AF65-F5344CB8AC3E}">
        <p14:creationId xmlns:p14="http://schemas.microsoft.com/office/powerpoint/2010/main" val="1786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1A8B0-A825-4013-82AB-719179484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5938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Branches: Pointers to commits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A2F82E-3061-4D39-ADC5-C5D585E2D4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185" y="1846263"/>
            <a:ext cx="8225956" cy="4022725"/>
          </a:xfrm>
        </p:spPr>
      </p:pic>
      <p:sp>
        <p:nvSpPr>
          <p:cNvPr id="3" name="Callout: Down Arrow 2">
            <a:extLst>
              <a:ext uri="{FF2B5EF4-FFF2-40B4-BE49-F238E27FC236}">
                <a16:creationId xmlns:a16="http://schemas.microsoft.com/office/drawing/2014/main" id="{76AD1B20-15A0-4674-A8CA-0012B1AA6A8A}"/>
              </a:ext>
            </a:extLst>
          </p:cNvPr>
          <p:cNvSpPr/>
          <p:nvPr/>
        </p:nvSpPr>
        <p:spPr>
          <a:xfrm>
            <a:off x="9575965" y="1240219"/>
            <a:ext cx="939636" cy="693683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topic</a:t>
            </a:r>
          </a:p>
        </p:txBody>
      </p:sp>
      <p:sp>
        <p:nvSpPr>
          <p:cNvPr id="5" name="Callout: Down Arrow 4">
            <a:extLst>
              <a:ext uri="{FF2B5EF4-FFF2-40B4-BE49-F238E27FC236}">
                <a16:creationId xmlns:a16="http://schemas.microsoft.com/office/drawing/2014/main" id="{FD5202F1-7652-4C6D-886F-50D07A9C6416}"/>
              </a:ext>
            </a:extLst>
          </p:cNvPr>
          <p:cNvSpPr/>
          <p:nvPr/>
        </p:nvSpPr>
        <p:spPr>
          <a:xfrm>
            <a:off x="8393549" y="1240220"/>
            <a:ext cx="939637" cy="693683"/>
          </a:xfrm>
          <a:prstGeom prst="downArrowCallout">
            <a:avLst>
              <a:gd name="adj1" fmla="val 25000"/>
              <a:gd name="adj2" fmla="val 24242"/>
              <a:gd name="adj3" fmla="val 25000"/>
              <a:gd name="adj4" fmla="val 64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</a:t>
            </a:r>
          </a:p>
        </p:txBody>
      </p:sp>
      <p:sp>
        <p:nvSpPr>
          <p:cNvPr id="7" name="Callout: Down Arrow 6">
            <a:extLst>
              <a:ext uri="{FF2B5EF4-FFF2-40B4-BE49-F238E27FC236}">
                <a16:creationId xmlns:a16="http://schemas.microsoft.com/office/drawing/2014/main" id="{1B235EF0-F615-4FA8-AD4F-396C57094CF9}"/>
              </a:ext>
            </a:extLst>
          </p:cNvPr>
          <p:cNvSpPr/>
          <p:nvPr/>
        </p:nvSpPr>
        <p:spPr>
          <a:xfrm>
            <a:off x="9575965" y="528143"/>
            <a:ext cx="939636" cy="693683"/>
          </a:xfrm>
          <a:prstGeom prst="downArrowCallo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</a:t>
            </a:r>
          </a:p>
        </p:txBody>
      </p:sp>
      <p:sp>
        <p:nvSpPr>
          <p:cNvPr id="8" name="Callout: Down Arrow 7">
            <a:extLst>
              <a:ext uri="{FF2B5EF4-FFF2-40B4-BE49-F238E27FC236}">
                <a16:creationId xmlns:a16="http://schemas.microsoft.com/office/drawing/2014/main" id="{B3027CE9-8B5A-4A28-9A4F-797F1110C434}"/>
              </a:ext>
            </a:extLst>
          </p:cNvPr>
          <p:cNvSpPr/>
          <p:nvPr/>
        </p:nvSpPr>
        <p:spPr>
          <a:xfrm>
            <a:off x="5944639" y="1240219"/>
            <a:ext cx="939637" cy="693683"/>
          </a:xfrm>
          <a:prstGeom prst="downArrowCallout">
            <a:avLst>
              <a:gd name="adj1" fmla="val 25000"/>
              <a:gd name="adj2" fmla="val 24242"/>
              <a:gd name="adj3" fmla="val 25000"/>
              <a:gd name="adj4" fmla="val 64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shipped</a:t>
            </a:r>
          </a:p>
        </p:txBody>
      </p:sp>
    </p:spTree>
    <p:extLst>
      <p:ext uri="{BB962C8B-B14F-4D97-AF65-F5344CB8AC3E}">
        <p14:creationId xmlns:p14="http://schemas.microsoft.com/office/powerpoint/2010/main" val="2007121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1A8B0-A825-4013-82AB-719179484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5938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git is DISTRIBUTED version control!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A2F82E-3061-4D39-ADC5-C5D585E2D4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185" y="1846263"/>
            <a:ext cx="8225956" cy="4022725"/>
          </a:xfrm>
        </p:spPr>
      </p:pic>
      <p:sp>
        <p:nvSpPr>
          <p:cNvPr id="3" name="Callout: Down Arrow 2">
            <a:extLst>
              <a:ext uri="{FF2B5EF4-FFF2-40B4-BE49-F238E27FC236}">
                <a16:creationId xmlns:a16="http://schemas.microsoft.com/office/drawing/2014/main" id="{76AD1B20-15A0-4674-A8CA-0012B1AA6A8A}"/>
              </a:ext>
            </a:extLst>
          </p:cNvPr>
          <p:cNvSpPr/>
          <p:nvPr/>
        </p:nvSpPr>
        <p:spPr>
          <a:xfrm>
            <a:off x="9575965" y="1240219"/>
            <a:ext cx="939636" cy="693683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topic</a:t>
            </a:r>
          </a:p>
        </p:txBody>
      </p:sp>
      <p:sp>
        <p:nvSpPr>
          <p:cNvPr id="5" name="Callout: Down Arrow 4">
            <a:extLst>
              <a:ext uri="{FF2B5EF4-FFF2-40B4-BE49-F238E27FC236}">
                <a16:creationId xmlns:a16="http://schemas.microsoft.com/office/drawing/2014/main" id="{FD5202F1-7652-4C6D-886F-50D07A9C6416}"/>
              </a:ext>
            </a:extLst>
          </p:cNvPr>
          <p:cNvSpPr/>
          <p:nvPr/>
        </p:nvSpPr>
        <p:spPr>
          <a:xfrm>
            <a:off x="8393549" y="1240220"/>
            <a:ext cx="939637" cy="693683"/>
          </a:xfrm>
          <a:prstGeom prst="downArrowCallout">
            <a:avLst>
              <a:gd name="adj1" fmla="val 25000"/>
              <a:gd name="adj2" fmla="val 24242"/>
              <a:gd name="adj3" fmla="val 25000"/>
              <a:gd name="adj4" fmla="val 64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</a:t>
            </a:r>
          </a:p>
        </p:txBody>
      </p:sp>
      <p:sp>
        <p:nvSpPr>
          <p:cNvPr id="7" name="Callout: Down Arrow 6">
            <a:extLst>
              <a:ext uri="{FF2B5EF4-FFF2-40B4-BE49-F238E27FC236}">
                <a16:creationId xmlns:a16="http://schemas.microsoft.com/office/drawing/2014/main" id="{1B235EF0-F615-4FA8-AD4F-396C57094CF9}"/>
              </a:ext>
            </a:extLst>
          </p:cNvPr>
          <p:cNvSpPr/>
          <p:nvPr/>
        </p:nvSpPr>
        <p:spPr>
          <a:xfrm>
            <a:off x="9575965" y="528143"/>
            <a:ext cx="939636" cy="693683"/>
          </a:xfrm>
          <a:prstGeom prst="downArrowCallo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</a:t>
            </a:r>
          </a:p>
        </p:txBody>
      </p:sp>
      <p:sp>
        <p:nvSpPr>
          <p:cNvPr id="8" name="Callout: Down Arrow 7">
            <a:extLst>
              <a:ext uri="{FF2B5EF4-FFF2-40B4-BE49-F238E27FC236}">
                <a16:creationId xmlns:a16="http://schemas.microsoft.com/office/drawing/2014/main" id="{B3027CE9-8B5A-4A28-9A4F-797F1110C434}"/>
              </a:ext>
            </a:extLst>
          </p:cNvPr>
          <p:cNvSpPr/>
          <p:nvPr/>
        </p:nvSpPr>
        <p:spPr>
          <a:xfrm>
            <a:off x="5944639" y="1240219"/>
            <a:ext cx="939637" cy="693683"/>
          </a:xfrm>
          <a:prstGeom prst="downArrowCallout">
            <a:avLst>
              <a:gd name="adj1" fmla="val 25000"/>
              <a:gd name="adj2" fmla="val 24242"/>
              <a:gd name="adj3" fmla="val 25000"/>
              <a:gd name="adj4" fmla="val 64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shipped</a:t>
            </a:r>
          </a:p>
        </p:txBody>
      </p:sp>
    </p:spTree>
    <p:extLst>
      <p:ext uri="{BB962C8B-B14F-4D97-AF65-F5344CB8AC3E}">
        <p14:creationId xmlns:p14="http://schemas.microsoft.com/office/powerpoint/2010/main" val="2136186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1A8B0-A825-4013-82AB-719179484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git switch : move between branches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923A49-F801-4ECA-B44E-BB949D605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(New in v2.23.0, replaces half of “git checkout”)</a:t>
            </a:r>
          </a:p>
          <a:p>
            <a:r>
              <a:rPr lang="en-US" dirty="0"/>
              <a:t>Change HEAD to point to new branch</a:t>
            </a:r>
          </a:p>
          <a:p>
            <a:r>
              <a:rPr lang="en-US" dirty="0"/>
              <a:t>Updates working directory to match commit’s tree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CA8E0F-0376-4849-935D-17273F9EC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08" y="3385647"/>
            <a:ext cx="10112014" cy="14563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A0EC2F-5D1F-41B1-A7C3-C25F38B5F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608" y="4995516"/>
            <a:ext cx="8438255" cy="175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15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1A8B0-A825-4013-82AB-719179484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Working Directory, Staging, Committed</a:t>
            </a:r>
          </a:p>
        </p:txBody>
      </p:sp>
      <p:pic>
        <p:nvPicPr>
          <p:cNvPr id="10" name="Content Placeholder 9" descr="A close up of a sign&#10;&#10;Description automatically generated">
            <a:extLst>
              <a:ext uri="{FF2B5EF4-FFF2-40B4-BE49-F238E27FC236}">
                <a16:creationId xmlns:a16="http://schemas.microsoft.com/office/drawing/2014/main" id="{0174A0AB-BCF1-4BE9-BEB8-F96DE8D69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23" y="2122197"/>
            <a:ext cx="4577627" cy="2643034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343003F-58CC-480A-90F3-AC2BAC05E4B2}"/>
              </a:ext>
            </a:extLst>
          </p:cNvPr>
          <p:cNvSpPr/>
          <p:nvPr/>
        </p:nvSpPr>
        <p:spPr>
          <a:xfrm>
            <a:off x="444965" y="6014322"/>
            <a:ext cx="11173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https://stackoverflow.com/questions/3689838/whats-the-difference-between-head-working-tree-and-index-in-git</a:t>
            </a:r>
          </a:p>
        </p:txBody>
      </p:sp>
      <p:pic>
        <p:nvPicPr>
          <p:cNvPr id="5" name="Content Placeholder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12554D-B73C-48AA-B7C0-C01A4E3AD7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843" y="1944430"/>
            <a:ext cx="5719885" cy="3153087"/>
          </a:xfrm>
          <a:prstGeom prst="rect">
            <a:avLst/>
          </a:prstGeom>
        </p:spPr>
      </p:pic>
      <p:sp>
        <p:nvSpPr>
          <p:cNvPr id="3" name="Explosion: 8 Points 2">
            <a:extLst>
              <a:ext uri="{FF2B5EF4-FFF2-40B4-BE49-F238E27FC236}">
                <a16:creationId xmlns:a16="http://schemas.microsoft.com/office/drawing/2014/main" id="{A79912FE-4395-41E3-8BC3-D2CB55E057B8}"/>
              </a:ext>
            </a:extLst>
          </p:cNvPr>
          <p:cNvSpPr/>
          <p:nvPr/>
        </p:nvSpPr>
        <p:spPr>
          <a:xfrm>
            <a:off x="3720662" y="4081154"/>
            <a:ext cx="2758965" cy="2117834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EXAMPLE!</a:t>
            </a:r>
          </a:p>
        </p:txBody>
      </p:sp>
    </p:spTree>
    <p:extLst>
      <p:ext uri="{BB962C8B-B14F-4D97-AF65-F5344CB8AC3E}">
        <p14:creationId xmlns:p14="http://schemas.microsoft.com/office/powerpoint/2010/main" val="376747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1A8B0-A825-4013-82AB-719179484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Working Directory, Staging, Committed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5BE448-504D-4A73-BA13-F5CE3547DC8B}"/>
              </a:ext>
            </a:extLst>
          </p:cNvPr>
          <p:cNvSpPr/>
          <p:nvPr/>
        </p:nvSpPr>
        <p:spPr>
          <a:xfrm>
            <a:off x="743415" y="5977891"/>
            <a:ext cx="11173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https://git-scm.com/book/en/v2/Git-Basics-Recording-Changes-to-the-Repository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42EB12-3905-4CB0-B55F-7A2EDC962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9425" y="2432844"/>
            <a:ext cx="7620000" cy="3143250"/>
          </a:xfrm>
        </p:spPr>
      </p:pic>
      <p:sp>
        <p:nvSpPr>
          <p:cNvPr id="9" name="Explosion: 8 Points 8">
            <a:extLst>
              <a:ext uri="{FF2B5EF4-FFF2-40B4-BE49-F238E27FC236}">
                <a16:creationId xmlns:a16="http://schemas.microsoft.com/office/drawing/2014/main" id="{2199316F-EE3A-4446-A233-6C5AA33AFD4C}"/>
              </a:ext>
            </a:extLst>
          </p:cNvPr>
          <p:cNvSpPr/>
          <p:nvPr/>
        </p:nvSpPr>
        <p:spPr>
          <a:xfrm>
            <a:off x="252248" y="3108947"/>
            <a:ext cx="2758965" cy="2117834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EXAMPLE!</a:t>
            </a:r>
          </a:p>
        </p:txBody>
      </p:sp>
    </p:spTree>
    <p:extLst>
      <p:ext uri="{BB962C8B-B14F-4D97-AF65-F5344CB8AC3E}">
        <p14:creationId xmlns:p14="http://schemas.microsoft.com/office/powerpoint/2010/main" val="192034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1A8B0-A825-4013-82AB-719179484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Advanced!</a:t>
            </a:r>
            <a:br>
              <a:rPr lang="en-US" dirty="0"/>
            </a:br>
            <a:r>
              <a:rPr lang="en-US" dirty="0"/>
              <a:t>Working Directory, Staging, Committed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5BE448-504D-4A73-BA13-F5CE3547DC8B}"/>
              </a:ext>
            </a:extLst>
          </p:cNvPr>
          <p:cNvSpPr/>
          <p:nvPr/>
        </p:nvSpPr>
        <p:spPr>
          <a:xfrm>
            <a:off x="743415" y="5977891"/>
            <a:ext cx="11173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https://git-scm.com/docs/git-add#Documentation/git-add.txt-patch</a:t>
            </a:r>
          </a:p>
        </p:txBody>
      </p:sp>
      <p:sp>
        <p:nvSpPr>
          <p:cNvPr id="9" name="Explosion: 8 Points 8">
            <a:extLst>
              <a:ext uri="{FF2B5EF4-FFF2-40B4-BE49-F238E27FC236}">
                <a16:creationId xmlns:a16="http://schemas.microsoft.com/office/drawing/2014/main" id="{2199316F-EE3A-4446-A233-6C5AA33AFD4C}"/>
              </a:ext>
            </a:extLst>
          </p:cNvPr>
          <p:cNvSpPr/>
          <p:nvPr/>
        </p:nvSpPr>
        <p:spPr>
          <a:xfrm>
            <a:off x="252248" y="3108947"/>
            <a:ext cx="2758965" cy="2117834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EXAMPLE!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778893-77C0-4B70-A3E3-B81C5A5CC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Interactive add: </a:t>
            </a:r>
            <a:r>
              <a:rPr lang="en-US" dirty="0">
                <a:latin typeface="Consolas" panose="020B0609020204030204" pitchFamily="49" charset="0"/>
              </a:rPr>
              <a:t>git add -p</a:t>
            </a:r>
          </a:p>
          <a:p>
            <a:pPr marL="0" indent="0">
              <a:buNone/>
            </a:pPr>
            <a:r>
              <a:rPr lang="en-US" dirty="0"/>
              <a:t>Presents the patch-diff in parts that you can add in pieces, or even modify in-place!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B7BD81-79E1-4E96-918C-8C90D38DA429}"/>
              </a:ext>
            </a:extLst>
          </p:cNvPr>
          <p:cNvGrpSpPr/>
          <p:nvPr/>
        </p:nvGrpSpPr>
        <p:grpSpPr>
          <a:xfrm>
            <a:off x="5937250" y="2815591"/>
            <a:ext cx="3732691" cy="3162300"/>
            <a:chOff x="5937250" y="2815591"/>
            <a:chExt cx="3732691" cy="3162300"/>
          </a:xfrm>
        </p:grpSpPr>
        <p:pic>
          <p:nvPicPr>
            <p:cNvPr id="10" name="Picture 9" descr="A picture containing person, cellphone, phone, indoor&#10;&#10;Description automatically generated">
              <a:extLst>
                <a:ext uri="{FF2B5EF4-FFF2-40B4-BE49-F238E27FC236}">
                  <a16:creationId xmlns:a16="http://schemas.microsoft.com/office/drawing/2014/main" id="{B4F244CC-1622-40F1-960D-D371D10E2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7250" y="2815591"/>
              <a:ext cx="3162300" cy="31623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7681FA9-D35F-4C96-A287-C2BF39923AA5}"/>
                </a:ext>
              </a:extLst>
            </p:cNvPr>
            <p:cNvSpPr txBox="1"/>
            <p:nvPr/>
          </p:nvSpPr>
          <p:spPr>
            <a:xfrm>
              <a:off x="7838991" y="4930498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git add -p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DD7DFAD-AFE9-4D97-8F83-84A64AE39553}"/>
                </a:ext>
              </a:extLst>
            </p:cNvPr>
            <p:cNvSpPr txBox="1"/>
            <p:nvPr/>
          </p:nvSpPr>
          <p:spPr>
            <a:xfrm>
              <a:off x="7838991" y="3480278"/>
              <a:ext cx="1830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git commit -a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721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1A8B0-A825-4013-82AB-719179484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git status is your friend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923A49-F801-4ECA-B44E-BB949D605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B1C60D-DC02-4358-A64D-660F42973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2231909"/>
            <a:ext cx="9950450" cy="354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690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1A8B0-A825-4013-82AB-719179484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Working with Remotes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923A49-F801-4ECA-B44E-BB949D605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clone, you create special remote ‘origin’.</a:t>
            </a:r>
          </a:p>
          <a:p>
            <a:r>
              <a:rPr lang="en-US" dirty="0"/>
              <a:t>You can have a LOT of remotes!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468038-FCDF-4243-8062-1323ABEDC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287" y="3146202"/>
            <a:ext cx="9569916" cy="347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3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1A8B0-A825-4013-82AB-719179484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Working with Remotes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923A49-F801-4ECA-B44E-BB949D605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Get new data: </a:t>
            </a:r>
            <a:r>
              <a:rPr lang="en-US" dirty="0">
                <a:latin typeface="Consolas" panose="020B0609020204030204" pitchFamily="49" charset="0"/>
              </a:rPr>
              <a:t>git fetch &lt;remote&gt; [branch]</a:t>
            </a:r>
          </a:p>
          <a:p>
            <a:pPr marL="0" indent="0">
              <a:buNone/>
            </a:pPr>
            <a:r>
              <a:rPr lang="en-US" dirty="0"/>
              <a:t>Upload your data: </a:t>
            </a:r>
            <a:r>
              <a:rPr lang="en-US" dirty="0">
                <a:latin typeface="Consolas" panose="020B0609020204030204" pitchFamily="49" charset="0"/>
              </a:rPr>
              <a:t>git push &lt;remote&gt; &lt;branch&gt;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/>
              <a:t>Hot Take: </a:t>
            </a:r>
            <a:r>
              <a:rPr lang="en-US" dirty="0"/>
              <a:t>Don’t use </a:t>
            </a:r>
            <a:r>
              <a:rPr lang="en-US" dirty="0">
                <a:latin typeface="Consolas" panose="020B0609020204030204" pitchFamily="49" charset="0"/>
              </a:rPr>
              <a:t>git pull</a:t>
            </a:r>
            <a:r>
              <a:rPr lang="en-US" dirty="0"/>
              <a:t>! This does the following:</a:t>
            </a:r>
          </a:p>
          <a:p>
            <a:pPr marL="0" indent="0">
              <a:buNone/>
            </a:pPr>
            <a:r>
              <a:rPr lang="en-US" dirty="0"/>
              <a:t>	1. git fetch</a:t>
            </a:r>
          </a:p>
          <a:p>
            <a:pPr marL="0" indent="0">
              <a:buNone/>
            </a:pPr>
            <a:r>
              <a:rPr lang="en-US" dirty="0"/>
              <a:t>	2. git merge</a:t>
            </a:r>
          </a:p>
          <a:p>
            <a:pPr marL="0" indent="0">
              <a:buNone/>
            </a:pPr>
            <a:r>
              <a:rPr lang="en-US" dirty="0"/>
              <a:t>This can have unexpected results! Instead, do your merges yourself!</a:t>
            </a:r>
          </a:p>
        </p:txBody>
      </p:sp>
    </p:spTree>
    <p:extLst>
      <p:ext uri="{BB962C8B-B14F-4D97-AF65-F5344CB8AC3E}">
        <p14:creationId xmlns:p14="http://schemas.microsoft.com/office/powerpoint/2010/main" val="2421246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A091B9-64BF-43ED-8CC2-E501D67CB7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0" y="134937"/>
            <a:ext cx="6061710" cy="5734051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F31C382-F0A9-4CE8-B1A3-E5ED8788E2F7}"/>
              </a:ext>
            </a:extLst>
          </p:cNvPr>
          <p:cNvSpPr/>
          <p:nvPr/>
        </p:nvSpPr>
        <p:spPr>
          <a:xfrm>
            <a:off x="387815" y="6066791"/>
            <a:ext cx="11173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https://stackoverflow.com/questions/3689838/whats-the-difference-between-head-working-tree-and-index-in-git</a:t>
            </a:r>
          </a:p>
        </p:txBody>
      </p:sp>
    </p:spTree>
    <p:extLst>
      <p:ext uri="{BB962C8B-B14F-4D97-AF65-F5344CB8AC3E}">
        <p14:creationId xmlns:p14="http://schemas.microsoft.com/office/powerpoint/2010/main" val="1401714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1A8B0-A825-4013-82AB-719179484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About 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A7FCF1-FE5A-4517-A0C3-737DAB43B5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3" r="15572" b="2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6B4C21-5923-4D28-A685-A5311F466AC1}"/>
              </a:ext>
            </a:extLst>
          </p:cNvPr>
          <p:cNvSpPr txBox="1"/>
          <p:nvPr/>
        </p:nvSpPr>
        <p:spPr>
          <a:xfrm>
            <a:off x="5181601" y="2198914"/>
            <a:ext cx="6368142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Derrick Stolee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Live in Raleigh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 in RDU</a:t>
            </a:r>
          </a:p>
        </p:txBody>
      </p:sp>
      <p:pic>
        <p:nvPicPr>
          <p:cNvPr id="16" name="Picture 15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E35D8295-DB0A-4BF6-8718-E9D8E148FB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8096">
            <a:off x="3410941" y="4577318"/>
            <a:ext cx="1756585" cy="27812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C84508-085B-4B60-9D98-2EE1A984580C}"/>
              </a:ext>
            </a:extLst>
          </p:cNvPr>
          <p:cNvSpPr txBox="1"/>
          <p:nvPr/>
        </p:nvSpPr>
        <p:spPr>
          <a:xfrm rot="1270822">
            <a:off x="3781861" y="4720281"/>
            <a:ext cx="1864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Dr. Kathryn Stolee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1F08E0-78CD-4D55-A8C1-4BA6A309E0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9645" y="109476"/>
            <a:ext cx="4045158" cy="61153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1528C3-AA53-47C7-8695-EBD5D2A70D3F}"/>
              </a:ext>
            </a:extLst>
          </p:cNvPr>
          <p:cNvSpPr txBox="1"/>
          <p:nvPr/>
        </p:nvSpPr>
        <p:spPr>
          <a:xfrm>
            <a:off x="5650402" y="5414021"/>
            <a:ext cx="1936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 Faculty at NCSU</a:t>
            </a:r>
          </a:p>
          <a:p>
            <a:r>
              <a:rPr lang="en-US" dirty="0"/>
              <a:t>Looking for RAs!</a:t>
            </a:r>
          </a:p>
        </p:txBody>
      </p:sp>
      <p:sp>
        <p:nvSpPr>
          <p:cNvPr id="9" name="Arrow: U-Turn 8">
            <a:extLst>
              <a:ext uri="{FF2B5EF4-FFF2-40B4-BE49-F238E27FC236}">
                <a16:creationId xmlns:a16="http://schemas.microsoft.com/office/drawing/2014/main" id="{A2A3EBF6-1AAC-4FCC-A5A3-EEE5F218769C}"/>
              </a:ext>
            </a:extLst>
          </p:cNvPr>
          <p:cNvSpPr/>
          <p:nvPr/>
        </p:nvSpPr>
        <p:spPr>
          <a:xfrm rot="1410628" flipH="1">
            <a:off x="5166855" y="4657372"/>
            <a:ext cx="1259960" cy="597102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12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8" grpId="0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1A8B0-A825-4013-82AB-719179484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Stop! Collaborate! Listen!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923A49-F801-4ECA-B44E-BB949D605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EAEB6C-A0A3-4CBC-978C-19B82E8E0742}"/>
              </a:ext>
            </a:extLst>
          </p:cNvPr>
          <p:cNvSpPr/>
          <p:nvPr/>
        </p:nvSpPr>
        <p:spPr>
          <a:xfrm>
            <a:off x="6896489" y="365760"/>
            <a:ext cx="4207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https://github.com/microsoft/git/pull/180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3DAFFF-10D8-474B-9B46-E08EA3CF5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589" y="1691322"/>
            <a:ext cx="8744643" cy="5311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E9B02E-9CDC-4149-A6B0-B58A83A8F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589" y="1691322"/>
            <a:ext cx="9220674" cy="54104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89C222-A282-4FCD-A101-DEC5DD916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589" y="1737678"/>
            <a:ext cx="9228026" cy="756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75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1A8B0-A825-4013-82AB-719179484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Git Commands to Look Up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923A49-F801-4ECA-B44E-BB949D605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3" y="1828800"/>
            <a:ext cx="3027830" cy="435133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git config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git log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5"/>
              </a:rPr>
              <a:t>git rebase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6"/>
              </a:rPr>
              <a:t>git merge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7"/>
              </a:rPr>
              <a:t>git fetch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8"/>
              </a:rPr>
              <a:t>git push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9"/>
              </a:rPr>
              <a:t>git add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10"/>
              </a:rPr>
              <a:t>git status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git reset</a:t>
            </a:r>
            <a:endParaRPr lang="en-US" dirty="0"/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470F2C39-1820-480C-88CC-4A0223633F0E}"/>
              </a:ext>
            </a:extLst>
          </p:cNvPr>
          <p:cNvSpPr txBox="1">
            <a:spLocks/>
          </p:cNvSpPr>
          <p:nvPr/>
        </p:nvSpPr>
        <p:spPr>
          <a:xfrm>
            <a:off x="4865441" y="1828799"/>
            <a:ext cx="302783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>
                <a:hlinkClick r:id="rId11"/>
              </a:rPr>
              <a:t>git checkout</a:t>
            </a:r>
            <a:endParaRPr lang="en-US" dirty="0"/>
          </a:p>
          <a:p>
            <a:pPr marL="0" indent="0">
              <a:buFont typeface="Arial" pitchFamily="34" charset="0"/>
              <a:buNone/>
            </a:pPr>
            <a:r>
              <a:rPr lang="en-US" dirty="0">
                <a:hlinkClick r:id="rId12"/>
              </a:rPr>
              <a:t>git switch</a:t>
            </a:r>
            <a:endParaRPr lang="en-US" dirty="0"/>
          </a:p>
          <a:p>
            <a:pPr marL="0" indent="0">
              <a:buFont typeface="Arial" pitchFamily="34" charset="0"/>
              <a:buNone/>
            </a:pPr>
            <a:r>
              <a:rPr lang="en-US" dirty="0">
                <a:hlinkClick r:id="rId13"/>
              </a:rPr>
              <a:t>git restore</a:t>
            </a:r>
            <a:endParaRPr lang="en-US" dirty="0"/>
          </a:p>
          <a:p>
            <a:pPr marL="0" indent="0">
              <a:buFont typeface="Arial" pitchFamily="34" charset="0"/>
              <a:buNone/>
            </a:pPr>
            <a:r>
              <a:rPr lang="en-US" dirty="0">
                <a:hlinkClick r:id="rId14"/>
              </a:rPr>
              <a:t>git diff</a:t>
            </a:r>
            <a:endParaRPr lang="en-US" dirty="0"/>
          </a:p>
          <a:p>
            <a:pPr marL="0" indent="0">
              <a:buFont typeface="Arial" pitchFamily="34" charset="0"/>
              <a:buNone/>
            </a:pPr>
            <a:r>
              <a:rPr lang="en-US" dirty="0">
                <a:hlinkClick r:id="rId15"/>
              </a:rPr>
              <a:t>git remote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747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1A8B0-A825-4013-82AB-719179484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Reading List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923A49-F801-4ECA-B44E-BB949D605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062728" cy="4351337"/>
          </a:xfrm>
        </p:spPr>
        <p:txBody>
          <a:bodyPr>
            <a:normAutofit/>
          </a:bodyPr>
          <a:lstStyle/>
          <a:p>
            <a:r>
              <a:rPr lang="en-US" sz="1400" dirty="0"/>
              <a:t>These slides: </a:t>
            </a:r>
            <a:r>
              <a:rPr lang="en-US" sz="1400" dirty="0">
                <a:hlinkClick r:id="rId3"/>
              </a:rPr>
              <a:t>https://stolee.dev/docs/git.pptx</a:t>
            </a:r>
            <a:endParaRPr lang="en-US" sz="1400" dirty="0"/>
          </a:p>
          <a:p>
            <a:r>
              <a:rPr lang="en-US" sz="1400" dirty="0">
                <a:hlinkClick r:id="rId4"/>
              </a:rPr>
              <a:t>https://git-scm.com/doc</a:t>
            </a:r>
            <a:endParaRPr lang="en-US" sz="1400" dirty="0"/>
          </a:p>
          <a:p>
            <a:r>
              <a:rPr lang="en-US" sz="1400" dirty="0">
                <a:hlinkClick r:id="rId5"/>
              </a:rPr>
              <a:t>https://ohshitgit.com/</a:t>
            </a:r>
            <a:endParaRPr lang="en-US" sz="1400" dirty="0"/>
          </a:p>
          <a:p>
            <a:r>
              <a:rPr lang="en-US" sz="1400" dirty="0">
                <a:hlinkClick r:id="rId6"/>
              </a:rPr>
              <a:t>http://stevelosh.com/blog/2013/04/git-koans/</a:t>
            </a:r>
            <a:r>
              <a:rPr lang="en-US" sz="1400" dirty="0"/>
              <a:t> </a:t>
            </a:r>
          </a:p>
          <a:p>
            <a:r>
              <a:rPr lang="en-US" sz="1400" dirty="0">
                <a:hlinkClick r:id="rId7"/>
              </a:rPr>
              <a:t>File History Simplification</a:t>
            </a:r>
            <a:endParaRPr lang="en-US" sz="1400" dirty="0"/>
          </a:p>
          <a:p>
            <a:r>
              <a:rPr lang="en-US" sz="1400" dirty="0">
                <a:hlinkClick r:id="rId8"/>
              </a:rPr>
              <a:t>What’s the difference between HEAD, working tree and index?</a:t>
            </a:r>
            <a:endParaRPr lang="en-US" sz="1400" dirty="0"/>
          </a:p>
          <a:p>
            <a:r>
              <a:rPr lang="en-US" sz="1400" dirty="0">
                <a:hlinkClick r:id="rId9"/>
              </a:rPr>
              <a:t>Write Yourself a Git</a:t>
            </a:r>
            <a:endParaRPr lang="en-US" sz="1400" dirty="0"/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783546C1-2C8C-41A8-8B76-7CB32DBA9B34}"/>
              </a:ext>
            </a:extLst>
          </p:cNvPr>
          <p:cNvSpPr txBox="1">
            <a:spLocks/>
          </p:cNvSpPr>
          <p:nvPr/>
        </p:nvSpPr>
        <p:spPr>
          <a:xfrm>
            <a:off x="6286500" y="1691322"/>
            <a:ext cx="5062728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Supercharging the Git Commit Graph</a:t>
            </a:r>
          </a:p>
          <a:p>
            <a:pPr lvl="1"/>
            <a:r>
              <a:rPr lang="en-US" sz="1200" dirty="0">
                <a:hlinkClick r:id="rId10"/>
              </a:rPr>
              <a:t>Part I</a:t>
            </a:r>
            <a:endParaRPr lang="en-US" sz="1200" dirty="0"/>
          </a:p>
          <a:p>
            <a:pPr lvl="1"/>
            <a:r>
              <a:rPr lang="en-US" sz="1200" dirty="0">
                <a:hlinkClick r:id="rId11"/>
              </a:rPr>
              <a:t>Part II</a:t>
            </a:r>
            <a:endParaRPr lang="en-US" sz="1200" dirty="0"/>
          </a:p>
          <a:p>
            <a:pPr lvl="1"/>
            <a:r>
              <a:rPr lang="en-US" sz="1200" dirty="0">
                <a:hlinkClick r:id="rId12"/>
              </a:rPr>
              <a:t>Part III</a:t>
            </a:r>
            <a:endParaRPr lang="en-US" sz="1200" dirty="0"/>
          </a:p>
          <a:p>
            <a:pPr lvl="1"/>
            <a:r>
              <a:rPr lang="en-US" sz="1200" dirty="0">
                <a:hlinkClick r:id="rId13"/>
              </a:rPr>
              <a:t>Part IV</a:t>
            </a:r>
            <a:endParaRPr lang="en-US" sz="1200" dirty="0"/>
          </a:p>
          <a:p>
            <a:r>
              <a:rPr lang="en-US" sz="1400" dirty="0">
                <a:hlinkClick r:id="rId14"/>
              </a:rPr>
              <a:t>Exploring new frontiers for Git push performance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184304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B2047B38-139C-4372-BA15-6002A9D85BC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2102643" y="0"/>
            <a:ext cx="7986713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0A7727-5150-4A08-93D2-B9BA35CCBE9D}"/>
              </a:ext>
            </a:extLst>
          </p:cNvPr>
          <p:cNvSpPr txBox="1">
            <a:spLocks/>
          </p:cNvSpPr>
          <p:nvPr/>
        </p:nvSpPr>
        <p:spPr>
          <a:xfrm>
            <a:off x="584200" y="457200"/>
            <a:ext cx="8988425" cy="53848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i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5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rPr>
              <a:t>Available roles and opportunities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26387C-1DDA-492F-9BDC-E8BFBAC80497}"/>
              </a:ext>
            </a:extLst>
          </p:cNvPr>
          <p:cNvSpPr txBox="1"/>
          <p:nvPr/>
        </p:nvSpPr>
        <p:spPr>
          <a:xfrm flipH="1">
            <a:off x="4873466" y="4174176"/>
            <a:ext cx="2445067" cy="717466"/>
          </a:xfrm>
          <a:prstGeom prst="rect">
            <a:avLst/>
          </a:prstGeom>
          <a:noFill/>
        </p:spPr>
        <p:txBody>
          <a:bodyPr wrap="square" lIns="179285" tIns="143428" rIns="179285" bIns="143428" numCol="1" spcCol="0" rtlCol="0">
            <a:noAutofit/>
          </a:bodyPr>
          <a:lstStyle/>
          <a:p>
            <a:pPr marL="0" marR="0" lvl="0" indent="0" algn="ctr" defTabSz="9141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SE &amp; Program Manager (PM) Internship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0" marR="0" lvl="0" indent="0" algn="ctr" defTabSz="9141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3815FE-B078-4F54-893E-23A5B1EB0B67}"/>
              </a:ext>
            </a:extLst>
          </p:cNvPr>
          <p:cNvSpPr txBox="1"/>
          <p:nvPr/>
        </p:nvSpPr>
        <p:spPr>
          <a:xfrm flipH="1">
            <a:off x="825064" y="4174176"/>
            <a:ext cx="2889685" cy="717466"/>
          </a:xfrm>
          <a:prstGeom prst="rect">
            <a:avLst/>
          </a:prstGeom>
        </p:spPr>
        <p:txBody>
          <a:bodyPr wrap="square" lIns="179285" tIns="143428" rIns="179285" bIns="143428" numCol="1" spcCol="0" rtlCol="0">
            <a:noAutofit/>
          </a:bodyPr>
          <a:lstStyle/>
          <a:p>
            <a:pPr marL="0" marR="0" lvl="0" indent="0" algn="ctr" defTabSz="9141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 Semibold" panose="020B0702040204020203" pitchFamily="34" charset="0"/>
              </a:rPr>
              <a:t>Explore Microsoft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bold"/>
              <a:ea typeface="+mn-ea"/>
              <a:cs typeface="Segoe UI Semibold" panose="020B0702040204020203" pitchFamily="34" charset="0"/>
            </a:endParaRPr>
          </a:p>
          <a:p>
            <a:pPr marL="0" marR="0" lvl="0" indent="0" algn="ctr" defTabSz="9141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30809F-B3C5-4A53-A83F-C29DD37C020B}"/>
              </a:ext>
            </a:extLst>
          </p:cNvPr>
          <p:cNvSpPr txBox="1"/>
          <p:nvPr/>
        </p:nvSpPr>
        <p:spPr>
          <a:xfrm flipH="1">
            <a:off x="9108388" y="4174176"/>
            <a:ext cx="2241463" cy="717466"/>
          </a:xfrm>
          <a:prstGeom prst="rect">
            <a:avLst/>
          </a:prstGeom>
          <a:noFill/>
        </p:spPr>
        <p:txBody>
          <a:bodyPr wrap="square" lIns="179285" tIns="143428" rIns="179285" bIns="143428" numCol="1" spcCol="0" rtlCol="0">
            <a:noAutofit/>
          </a:bodyPr>
          <a:lstStyle/>
          <a:p>
            <a:pPr marL="0" marR="0" lvl="0" indent="0" algn="ctr" defTabSz="9141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Full-Time </a:t>
            </a:r>
          </a:p>
          <a:p>
            <a:pPr marL="0" marR="0" lvl="0" indent="0" algn="ctr" defTabSz="9141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SE &amp; PM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0" marR="0" lvl="0" indent="0" algn="ctr" defTabSz="9141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584DAD7-720B-43AB-ABF4-C10DE0353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985" y="1410226"/>
            <a:ext cx="1779931" cy="2514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36E06A-8C43-4755-8A9D-C11FBA3DD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622" y="1445952"/>
            <a:ext cx="1779932" cy="2514602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BC6FCF-DD6A-4011-9CF9-40695407AE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9153" y="1445954"/>
            <a:ext cx="1779931" cy="2514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FDC584-02AC-485F-AAFE-48B4A46168D4}"/>
              </a:ext>
            </a:extLst>
          </p:cNvPr>
          <p:cNvSpPr txBox="1"/>
          <p:nvPr/>
        </p:nvSpPr>
        <p:spPr>
          <a:xfrm>
            <a:off x="584200" y="5741774"/>
            <a:ext cx="4000500" cy="4308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Links to these applications are also found at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  <a:hlinkClick r:id="rId6"/>
              </a:rPr>
              <a:t>https://microsoft.com/university</a:t>
            </a:r>
            <a:r>
              <a:rPr lang="en-US" sz="1400" dirty="0">
                <a:latin typeface="Segoe UI"/>
              </a:rPr>
              <a:t>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67692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1A8B0-A825-4013-82AB-719179484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5938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Bonus! Tags: pointers to </a:t>
            </a:r>
            <a:r>
              <a:rPr lang="en-US" i="1" dirty="0"/>
              <a:t>anything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A2F82E-3061-4D39-ADC5-C5D585E2D4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185" y="1846263"/>
            <a:ext cx="8225956" cy="4022725"/>
          </a:xfrm>
        </p:spPr>
      </p:pic>
      <p:sp>
        <p:nvSpPr>
          <p:cNvPr id="3" name="Arrow: Pentagon 2">
            <a:extLst>
              <a:ext uri="{FF2B5EF4-FFF2-40B4-BE49-F238E27FC236}">
                <a16:creationId xmlns:a16="http://schemas.microsoft.com/office/drawing/2014/main" id="{AFBB659D-3810-47C4-B4AF-2C996892A6BC}"/>
              </a:ext>
            </a:extLst>
          </p:cNvPr>
          <p:cNvSpPr/>
          <p:nvPr/>
        </p:nvSpPr>
        <p:spPr>
          <a:xfrm>
            <a:off x="2927350" y="1928813"/>
            <a:ext cx="660400" cy="29845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t1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EE68808B-4EF4-4D43-B2D6-83800BE387C3}"/>
              </a:ext>
            </a:extLst>
          </p:cNvPr>
          <p:cNvSpPr/>
          <p:nvPr/>
        </p:nvSpPr>
        <p:spPr>
          <a:xfrm>
            <a:off x="4610100" y="3649663"/>
            <a:ext cx="660400" cy="29845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t2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4CCC8239-349A-4813-954B-85A361BC2711}"/>
              </a:ext>
            </a:extLst>
          </p:cNvPr>
          <p:cNvSpPr/>
          <p:nvPr/>
        </p:nvSpPr>
        <p:spPr>
          <a:xfrm>
            <a:off x="9213850" y="5570538"/>
            <a:ext cx="660400" cy="29845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t3</a:t>
            </a:r>
          </a:p>
        </p:txBody>
      </p:sp>
    </p:spTree>
    <p:extLst>
      <p:ext uri="{BB962C8B-B14F-4D97-AF65-F5344CB8AC3E}">
        <p14:creationId xmlns:p14="http://schemas.microsoft.com/office/powerpoint/2010/main" val="3125641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18A5B8E-EE27-409D-A2A2-E6551B6EF86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2102643" y="0"/>
            <a:ext cx="7986713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0A7727-5150-4A08-93D2-B9BA35CCBE9D}"/>
              </a:ext>
            </a:extLst>
          </p:cNvPr>
          <p:cNvSpPr txBox="1">
            <a:spLocks/>
          </p:cNvSpPr>
          <p:nvPr/>
        </p:nvSpPr>
        <p:spPr>
          <a:xfrm>
            <a:off x="584200" y="457200"/>
            <a:ext cx="8988425" cy="53848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i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5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rPr>
              <a:t>Available roles and opportunities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26387C-1DDA-492F-9BDC-E8BFBAC80497}"/>
              </a:ext>
            </a:extLst>
          </p:cNvPr>
          <p:cNvSpPr txBox="1"/>
          <p:nvPr/>
        </p:nvSpPr>
        <p:spPr>
          <a:xfrm flipH="1">
            <a:off x="4873466" y="4174176"/>
            <a:ext cx="2445067" cy="717466"/>
          </a:xfrm>
          <a:prstGeom prst="rect">
            <a:avLst/>
          </a:prstGeom>
          <a:noFill/>
        </p:spPr>
        <p:txBody>
          <a:bodyPr wrap="square" lIns="179285" tIns="143428" rIns="179285" bIns="143428" numCol="1" spcCol="0" rtlCol="0">
            <a:noAutofit/>
          </a:bodyPr>
          <a:lstStyle/>
          <a:p>
            <a:pPr marL="0" marR="0" lvl="0" indent="0" algn="ctr" defTabSz="9141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SE &amp; Program Manager (PM) Internship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0" marR="0" lvl="0" indent="0" algn="ctr" defTabSz="9141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3815FE-B078-4F54-893E-23A5B1EB0B67}"/>
              </a:ext>
            </a:extLst>
          </p:cNvPr>
          <p:cNvSpPr txBox="1"/>
          <p:nvPr/>
        </p:nvSpPr>
        <p:spPr>
          <a:xfrm flipH="1">
            <a:off x="825064" y="4174176"/>
            <a:ext cx="2889685" cy="717466"/>
          </a:xfrm>
          <a:prstGeom prst="rect">
            <a:avLst/>
          </a:prstGeom>
        </p:spPr>
        <p:txBody>
          <a:bodyPr wrap="square" lIns="179285" tIns="143428" rIns="179285" bIns="143428" numCol="1" spcCol="0" rtlCol="0">
            <a:noAutofit/>
          </a:bodyPr>
          <a:lstStyle/>
          <a:p>
            <a:pPr marL="0" marR="0" lvl="0" indent="0" algn="ctr" defTabSz="9141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 Semibold" panose="020B0702040204020203" pitchFamily="34" charset="0"/>
              </a:rPr>
              <a:t>Explore Microsoft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bold"/>
              <a:ea typeface="+mn-ea"/>
              <a:cs typeface="Segoe UI Semibold" panose="020B0702040204020203" pitchFamily="34" charset="0"/>
            </a:endParaRPr>
          </a:p>
          <a:p>
            <a:pPr marL="0" marR="0" lvl="0" indent="0" algn="ctr" defTabSz="9141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30809F-B3C5-4A53-A83F-C29DD37C020B}"/>
              </a:ext>
            </a:extLst>
          </p:cNvPr>
          <p:cNvSpPr txBox="1"/>
          <p:nvPr/>
        </p:nvSpPr>
        <p:spPr>
          <a:xfrm flipH="1">
            <a:off x="9108388" y="4174176"/>
            <a:ext cx="2241463" cy="717466"/>
          </a:xfrm>
          <a:prstGeom prst="rect">
            <a:avLst/>
          </a:prstGeom>
          <a:noFill/>
        </p:spPr>
        <p:txBody>
          <a:bodyPr wrap="square" lIns="179285" tIns="143428" rIns="179285" bIns="143428" numCol="1" spcCol="0" rtlCol="0">
            <a:noAutofit/>
          </a:bodyPr>
          <a:lstStyle/>
          <a:p>
            <a:pPr marL="0" marR="0" lvl="0" indent="0" algn="ctr" defTabSz="9141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Full-Time </a:t>
            </a:r>
          </a:p>
          <a:p>
            <a:pPr marL="0" marR="0" lvl="0" indent="0" algn="ctr" defTabSz="9141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SE &amp; PM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0" marR="0" lvl="0" indent="0" algn="ctr" defTabSz="9141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584DAD7-720B-43AB-ABF4-C10DE0353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985" y="1410226"/>
            <a:ext cx="1779931" cy="2514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36E06A-8C43-4755-8A9D-C11FBA3DD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622" y="1445952"/>
            <a:ext cx="1779932" cy="2514602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BC6FCF-DD6A-4011-9CF9-40695407AE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9153" y="1445954"/>
            <a:ext cx="1779931" cy="2514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FDC584-02AC-485F-AAFE-48B4A46168D4}"/>
              </a:ext>
            </a:extLst>
          </p:cNvPr>
          <p:cNvSpPr txBox="1"/>
          <p:nvPr/>
        </p:nvSpPr>
        <p:spPr>
          <a:xfrm>
            <a:off x="584200" y="5741774"/>
            <a:ext cx="4000500" cy="4308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Links to these applications are also found at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  <a:hlinkClick r:id="rId6"/>
              </a:rPr>
              <a:t>https://microsoft.com/university</a:t>
            </a:r>
            <a:r>
              <a:rPr lang="en-US" sz="1400" dirty="0">
                <a:latin typeface="Segoe UI"/>
              </a:rPr>
              <a:t>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7344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1A8B0-A825-4013-82AB-719179484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How to Learn Git?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F2EAED-6345-4B82-A6C8-FA7BC4229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 with it!</a:t>
            </a:r>
          </a:p>
          <a:p>
            <a:r>
              <a:rPr lang="en-US" dirty="0"/>
              <a:t>Read about it.</a:t>
            </a:r>
          </a:p>
          <a:p>
            <a:r>
              <a:rPr lang="en-US" dirty="0"/>
              <a:t>Use it with other people!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Free e-book: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https://git-scm.com/book/en/v2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b="1" dirty="0"/>
              <a:t>10.2 Git Internals - Git Objects</a:t>
            </a:r>
          </a:p>
          <a:p>
            <a:pPr marL="0" indent="0">
              <a:buNone/>
            </a:pPr>
            <a:r>
              <a:rPr lang="en-US" b="1" dirty="0"/>
              <a:t>2.3 Git Basics - Viewing the Commit History</a:t>
            </a:r>
          </a:p>
          <a:p>
            <a:pPr marL="0" indent="0">
              <a:buNone/>
            </a:pPr>
            <a:r>
              <a:rPr lang="en-US" b="1" dirty="0"/>
              <a:t>2.2 Git Basics - Recording Changes to the Repository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9EA0FD1E-90DC-47DB-A45B-7F660AAF9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5396" y="285750"/>
            <a:ext cx="3557174" cy="469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63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1A8B0-A825-4013-82AB-719179484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Where to Get Git?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923A49-F801-4ECA-B44E-BB949D605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3121572"/>
            <a:ext cx="10058400" cy="274752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Linux: </a:t>
            </a:r>
            <a:r>
              <a:rPr lang="en-US" dirty="0" err="1">
                <a:latin typeface="Consolas" panose="020B0609020204030204" pitchFamily="49" charset="0"/>
              </a:rPr>
              <a:t>sudo</a:t>
            </a:r>
            <a:r>
              <a:rPr lang="en-US" dirty="0">
                <a:latin typeface="Consolas" panose="020B0609020204030204" pitchFamily="49" charset="0"/>
              </a:rPr>
              <a:t> apt-get install git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Windows: </a:t>
            </a:r>
            <a:r>
              <a:rPr lang="en-US" dirty="0">
                <a:hlinkClick r:id="rId3"/>
              </a:rPr>
              <a:t>https://github.com/git-for-windows/git/releases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Mac:</a:t>
            </a:r>
            <a:r>
              <a:rPr lang="en-US" dirty="0">
                <a:latin typeface="Consolas" panose="020B0609020204030204" pitchFamily="49" charset="0"/>
              </a:rPr>
              <a:t> brew install git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https://git-scm.com/book/en/v2/Getting-Started-Installing-Git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747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1A8B0-A825-4013-82AB-719179484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How to follow along?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923A49-F801-4ECA-B44E-BB949D605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3121572"/>
            <a:ext cx="10058400" cy="27475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$ git clone </a:t>
            </a:r>
            <a:r>
              <a:rPr lang="en-US" sz="2400" dirty="0">
                <a:latin typeface="Consolas" panose="020B0609020204030204" pitchFamily="49" charset="0"/>
                <a:hlinkClick r:id="rId3"/>
              </a:rPr>
              <a:t>https://github.com/git/git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$ cd git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$ git reset --hard v2.23.0</a:t>
            </a:r>
          </a:p>
        </p:txBody>
      </p:sp>
    </p:spTree>
    <p:extLst>
      <p:ext uri="{BB962C8B-B14F-4D97-AF65-F5344CB8AC3E}">
        <p14:creationId xmlns:p14="http://schemas.microsoft.com/office/powerpoint/2010/main" val="866726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1A8B0-A825-4013-82AB-719179484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How to follow along?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923A49-F801-4ECA-B44E-BB949D605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3121572"/>
            <a:ext cx="10058400" cy="27475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$ git clone </a:t>
            </a:r>
            <a:r>
              <a:rPr lang="en-US" sz="2400" dirty="0">
                <a:latin typeface="Consolas" panose="020B0609020204030204" pitchFamily="49" charset="0"/>
                <a:hlinkClick r:id="rId3"/>
              </a:rPr>
              <a:t>https://github.com/git/git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$ cd git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$ git reset --hard v2.23.0</a:t>
            </a:r>
          </a:p>
        </p:txBody>
      </p:sp>
    </p:spTree>
    <p:extLst>
      <p:ext uri="{BB962C8B-B14F-4D97-AF65-F5344CB8AC3E}">
        <p14:creationId xmlns:p14="http://schemas.microsoft.com/office/powerpoint/2010/main" val="2161877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1A8B0-A825-4013-82AB-719179484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55179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Object 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A2F82E-3061-4D39-ADC5-C5D585E2D4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185" y="1846263"/>
            <a:ext cx="8225956" cy="4022725"/>
          </a:xfrm>
        </p:spPr>
      </p:pic>
    </p:spTree>
    <p:extLst>
      <p:ext uri="{BB962C8B-B14F-4D97-AF65-F5344CB8AC3E}">
        <p14:creationId xmlns:p14="http://schemas.microsoft.com/office/powerpoint/2010/main" val="3763635720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662</TotalTime>
  <Words>940</Words>
  <Application>Microsoft Office PowerPoint</Application>
  <PresentationFormat>Widescreen</PresentationFormat>
  <Paragraphs>210</Paragraphs>
  <Slides>34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Calibri</vt:lpstr>
      <vt:lpstr>Calibri Light</vt:lpstr>
      <vt:lpstr>Consolas</vt:lpstr>
      <vt:lpstr>Segoe UI</vt:lpstr>
      <vt:lpstr>Segoe UI Semibold</vt:lpstr>
      <vt:lpstr>Segoe UI Semilight</vt:lpstr>
      <vt:lpstr>Wingdings 2</vt:lpstr>
      <vt:lpstr>View</vt:lpstr>
      <vt:lpstr>Advanced Git for Beginners</vt:lpstr>
      <vt:lpstr>About me</vt:lpstr>
      <vt:lpstr>About me</vt:lpstr>
      <vt:lpstr>PowerPoint Presentation</vt:lpstr>
      <vt:lpstr>How to Learn Git?</vt:lpstr>
      <vt:lpstr>Where to Get Git?</vt:lpstr>
      <vt:lpstr>How to follow along?</vt:lpstr>
      <vt:lpstr>How to follow along?</vt:lpstr>
      <vt:lpstr>Object Model</vt:lpstr>
      <vt:lpstr>Object Model: Content-Addressable Data Store</vt:lpstr>
      <vt:lpstr>Object Model: Content-Addressable Data Store</vt:lpstr>
      <vt:lpstr>Object Model: Blob (Block)</vt:lpstr>
      <vt:lpstr>Object Model: Tree (Triangle)</vt:lpstr>
      <vt:lpstr>Object Model: Tree (Triangle)</vt:lpstr>
      <vt:lpstr>Object Model: Commit (Circle)</vt:lpstr>
      <vt:lpstr>Object Model: Commit (Circle)</vt:lpstr>
      <vt:lpstr>Object Model: Commit (Circle)</vt:lpstr>
      <vt:lpstr>Object Model: Merkle Tree</vt:lpstr>
      <vt:lpstr>IMPORTANT: Commits are NOT diffs!</vt:lpstr>
      <vt:lpstr>Branches: Pointers to commits</vt:lpstr>
      <vt:lpstr>git is DISTRIBUTED version control!</vt:lpstr>
      <vt:lpstr>git switch : move between branches</vt:lpstr>
      <vt:lpstr>Working Directory, Staging, Committed</vt:lpstr>
      <vt:lpstr>Working Directory, Staging, Committed</vt:lpstr>
      <vt:lpstr>Advanced! Working Directory, Staging, Committed</vt:lpstr>
      <vt:lpstr>git status is your friend</vt:lpstr>
      <vt:lpstr>Working with Remotes</vt:lpstr>
      <vt:lpstr>Working with Remotes</vt:lpstr>
      <vt:lpstr>PowerPoint Presentation</vt:lpstr>
      <vt:lpstr>Stop! Collaborate! Listen!</vt:lpstr>
      <vt:lpstr>Git Commands to Look Up</vt:lpstr>
      <vt:lpstr>Reading List</vt:lpstr>
      <vt:lpstr>PowerPoint Presentation</vt:lpstr>
      <vt:lpstr>Bonus! Tags: pointers to anything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Derrick Stolee</dc:creator>
  <cp:lastModifiedBy>Derrick Stolee</cp:lastModifiedBy>
  <cp:revision>18</cp:revision>
  <dcterms:created xsi:type="dcterms:W3CDTF">2019-08-28T00:12:27Z</dcterms:created>
  <dcterms:modified xsi:type="dcterms:W3CDTF">2019-08-28T11:17:46Z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dstolee@microsoft.com</vt:lpwstr>
  </property>
  <property fmtid="{D5CDD505-2E9C-101B-9397-08002B2CF9AE}" pid="5" name="MSIP_Label_f42aa342-8706-4288-bd11-ebb85995028c_SetDate">
    <vt:lpwstr>2019-08-28T00:12:38.8143078Z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f2bb6dbd-b603-4687-b1d9-d435037d32eb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